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9" r:id="rId2"/>
    <p:sldId id="258" r:id="rId3"/>
    <p:sldId id="261" r:id="rId4"/>
    <p:sldId id="270" r:id="rId5"/>
    <p:sldId id="266" r:id="rId6"/>
    <p:sldId id="265" r:id="rId7"/>
    <p:sldId id="267" r:id="rId8"/>
    <p:sldId id="262" r:id="rId9"/>
    <p:sldId id="269" r:id="rId10"/>
    <p:sldId id="264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4C2D"/>
    <a:srgbClr val="1F1F1F"/>
    <a:srgbClr val="C17529"/>
    <a:srgbClr val="99570C"/>
    <a:srgbClr val="BBAC8F"/>
    <a:srgbClr val="DDA147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9FB7FB-085C-44DE-9403-698095A4F9AB}" v="159" dt="2023-08-08T09:48:53.1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13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C13AB6D-DEA2-4CBB-AC69-1EF1A6AD1512}">
      <dgm:prSet/>
      <dgm:spPr/>
      <dgm:t>
        <a:bodyPr/>
        <a:lstStyle/>
        <a:p>
          <a:pPr>
            <a:defRPr cap="all"/>
          </a:pPr>
          <a:r>
            <a:rPr lang="en-US" dirty="0"/>
            <a:t>Introduction</a:t>
          </a:r>
        </a:p>
      </dgm:t>
    </dgm:pt>
    <dgm:pt modelId="{2C752582-D9FF-4E04-A92F-827DB4BB5C48}" type="parTrans" cxnId="{4B888393-351D-4489-90C9-5A68061AB236}">
      <dgm:prSet/>
      <dgm:spPr/>
      <dgm:t>
        <a:bodyPr/>
        <a:lstStyle/>
        <a:p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/>
        <a:lstStyle/>
        <a:p>
          <a:r>
            <a:rPr lang="en-US"/>
            <a:t>01</a:t>
          </a:r>
          <a:endParaRPr lang="en-US" dirty="0"/>
        </a:p>
      </dgm:t>
    </dgm:pt>
    <dgm:pt modelId="{53742231-981F-480A-940F-203EC2F7423F}">
      <dgm:prSet/>
      <dgm:spPr/>
      <dgm:t>
        <a:bodyPr/>
        <a:lstStyle/>
        <a:p>
          <a:pPr>
            <a:defRPr cap="all"/>
          </a:pPr>
          <a:r>
            <a:rPr lang="en-US" dirty="0"/>
            <a:t>Machine Learning Process</a:t>
          </a:r>
        </a:p>
      </dgm:t>
    </dgm:pt>
    <dgm:pt modelId="{2FC75195-FBA1-43DE-85DD-40B4B3A2F1F3}" type="parTrans" cxnId="{F226B1C2-5D99-403A-8240-EAD6BD4D8534}">
      <dgm:prSet/>
      <dgm:spPr/>
      <dgm:t>
        <a:bodyPr/>
        <a:lstStyle/>
        <a:p>
          <a:endParaRPr lang="en-US"/>
        </a:p>
      </dgm:t>
    </dgm:pt>
    <dgm:pt modelId="{EF449C32-A7AE-4099-9E9B-9E2F736A89CE}" type="sibTrans" cxnId="{F226B1C2-5D99-403A-8240-EAD6BD4D8534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9EF41CC5-EF3B-4A6D-8229-3F1333EADFB3}">
      <dgm:prSet/>
      <dgm:spPr/>
      <dgm:t>
        <a:bodyPr/>
        <a:lstStyle/>
        <a:p>
          <a:pPr>
            <a:defRPr cap="all"/>
          </a:pPr>
          <a:r>
            <a:rPr lang="en-US" dirty="0"/>
            <a:t>Results &amp; Discussion</a:t>
          </a:r>
        </a:p>
      </dgm:t>
    </dgm:pt>
    <dgm:pt modelId="{DAEF1C7D-B0C5-46FA-BED3-8A54E918D3E0}" type="parTrans" cxnId="{E476EEBC-7C9F-4E07-BD58-1044B9769B64}">
      <dgm:prSet/>
      <dgm:spPr/>
      <dgm:t>
        <a:bodyPr/>
        <a:lstStyle/>
        <a:p>
          <a:endParaRPr lang="en-US"/>
        </a:p>
      </dgm:t>
    </dgm:pt>
    <dgm:pt modelId="{98E6DD7C-B953-4119-9F64-9914E467ECBF}" type="sibTrans" cxnId="{E476EEBC-7C9F-4E07-BD58-1044B9769B64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70FE3384-509C-4FDA-B4EA-D6CC019093AC}">
      <dgm:prSet/>
      <dgm:spPr/>
      <dgm:t>
        <a:bodyPr/>
        <a:lstStyle/>
        <a:p>
          <a:pPr>
            <a:defRPr cap="all"/>
          </a:pPr>
          <a:r>
            <a:rPr lang="en-US" dirty="0"/>
            <a:t>Conclusion &amp; Recommendation</a:t>
          </a:r>
        </a:p>
      </dgm:t>
    </dgm:pt>
    <dgm:pt modelId="{A3DAF843-0F5D-4052-AFAC-38375D020304}" type="parTrans" cxnId="{22180959-8BFB-422F-9A49-3EA1623BB4EA}">
      <dgm:prSet/>
      <dgm:spPr/>
    </dgm:pt>
    <dgm:pt modelId="{5886FCE1-316C-4348-96E4-40E9778C094A}" type="sibTrans" cxnId="{22180959-8BFB-422F-9A49-3EA1623BB4EA}">
      <dgm:prSet phldrT="04" phldr="0"/>
      <dgm:spPr/>
      <dgm:t>
        <a:bodyPr/>
        <a:lstStyle/>
        <a:p>
          <a:r>
            <a:rPr lang="en-AU"/>
            <a:t>04</a:t>
          </a: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</dgm:pt>
    <dgm:pt modelId="{DA3A6BD4-857F-4C66-97FA-B1E1C180A950}" type="pres">
      <dgm:prSet presAssocID="{DC13AB6D-DEA2-4CBB-AC69-1EF1A6AD1512}" presName="bgRect" presStyleLbl="alignNode1" presStyleIdx="0" presStyleCnt="4"/>
      <dgm:spPr/>
    </dgm:pt>
    <dgm:pt modelId="{BBA91679-4684-4A04-8AEB-03038C78A75C}" type="pres">
      <dgm:prSet presAssocID="{9C64CC83-643C-4E12-8F97-BC19DC031190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5F398AEE-BC0F-4F30-99FA-92D67A176C2D}" type="pres">
      <dgm:prSet presAssocID="{DC13AB6D-DEA2-4CBB-AC69-1EF1A6AD1512}" presName="nodeRect" presStyleLbl="alignNode1" presStyleIdx="0" presStyleCnt="4">
        <dgm:presLayoutVars>
          <dgm:bulletEnabled val="1"/>
        </dgm:presLayoutVars>
      </dgm:prSet>
      <dgm:spPr/>
    </dgm:pt>
    <dgm:pt modelId="{3C27A223-AC17-40BD-B7C5-0447661C2934}" type="pres">
      <dgm:prSet presAssocID="{9C64CC83-643C-4E12-8F97-BC19DC031190}" presName="sibTrans" presStyleCnt="0"/>
      <dgm:spPr/>
    </dgm:pt>
    <dgm:pt modelId="{0864151C-845B-4A50-9755-7EE613694D81}" type="pres">
      <dgm:prSet presAssocID="{53742231-981F-480A-940F-203EC2F7423F}" presName="compositeNode" presStyleCnt="0">
        <dgm:presLayoutVars>
          <dgm:bulletEnabled val="1"/>
        </dgm:presLayoutVars>
      </dgm:prSet>
      <dgm:spPr/>
    </dgm:pt>
    <dgm:pt modelId="{00AE7F27-0E5D-4AFB-ACD6-B5A19E79EA42}" type="pres">
      <dgm:prSet presAssocID="{53742231-981F-480A-940F-203EC2F7423F}" presName="bgRect" presStyleLbl="alignNode1" presStyleIdx="1" presStyleCnt="4"/>
      <dgm:spPr/>
    </dgm:pt>
    <dgm:pt modelId="{975C752B-C37A-4BA6-A3AE-2202A141404A}" type="pres">
      <dgm:prSet presAssocID="{EF449C32-A7AE-4099-9E9B-9E2F736A89CE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C5BDCA19-B754-421E-A6CC-628F80FC74CB}" type="pres">
      <dgm:prSet presAssocID="{53742231-981F-480A-940F-203EC2F7423F}" presName="nodeRect" presStyleLbl="alignNode1" presStyleIdx="1" presStyleCnt="4">
        <dgm:presLayoutVars>
          <dgm:bulletEnabled val="1"/>
        </dgm:presLayoutVars>
      </dgm:prSet>
      <dgm:spPr/>
    </dgm:pt>
    <dgm:pt modelId="{3E36C1DA-E751-469B-91D5-B7ADF3790DAB}" type="pres">
      <dgm:prSet presAssocID="{EF449C32-A7AE-4099-9E9B-9E2F736A89CE}" presName="sibTrans" presStyleCnt="0"/>
      <dgm:spPr/>
    </dgm:pt>
    <dgm:pt modelId="{19974A3A-09A4-40DE-BB0F-D9AED1ACB06E}" type="pres">
      <dgm:prSet presAssocID="{9EF41CC5-EF3B-4A6D-8229-3F1333EADFB3}" presName="compositeNode" presStyleCnt="0">
        <dgm:presLayoutVars>
          <dgm:bulletEnabled val="1"/>
        </dgm:presLayoutVars>
      </dgm:prSet>
      <dgm:spPr/>
    </dgm:pt>
    <dgm:pt modelId="{CAD62F17-E99D-4FEF-B376-961CA4CB20EB}" type="pres">
      <dgm:prSet presAssocID="{9EF41CC5-EF3B-4A6D-8229-3F1333EADFB3}" presName="bgRect" presStyleLbl="alignNode1" presStyleIdx="2" presStyleCnt="4"/>
      <dgm:spPr/>
    </dgm:pt>
    <dgm:pt modelId="{E20811D6-E5D4-4C9E-AABF-9E0E1902CA2C}" type="pres">
      <dgm:prSet presAssocID="{98E6DD7C-B953-4119-9F64-9914E467ECBF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67D48337-9200-42EF-A956-8FC92E9B78D2}" type="pres">
      <dgm:prSet presAssocID="{9EF41CC5-EF3B-4A6D-8229-3F1333EADFB3}" presName="nodeRect" presStyleLbl="alignNode1" presStyleIdx="2" presStyleCnt="4">
        <dgm:presLayoutVars>
          <dgm:bulletEnabled val="1"/>
        </dgm:presLayoutVars>
      </dgm:prSet>
      <dgm:spPr/>
    </dgm:pt>
    <dgm:pt modelId="{71F0AA28-CAF3-40AB-92CA-558D050B0E24}" type="pres">
      <dgm:prSet presAssocID="{98E6DD7C-B953-4119-9F64-9914E467ECBF}" presName="sibTrans" presStyleCnt="0"/>
      <dgm:spPr/>
    </dgm:pt>
    <dgm:pt modelId="{FD6BFEB1-7E72-43CB-97E3-8D042A701B6B}" type="pres">
      <dgm:prSet presAssocID="{70FE3384-509C-4FDA-B4EA-D6CC019093AC}" presName="compositeNode" presStyleCnt="0">
        <dgm:presLayoutVars>
          <dgm:bulletEnabled val="1"/>
        </dgm:presLayoutVars>
      </dgm:prSet>
      <dgm:spPr/>
    </dgm:pt>
    <dgm:pt modelId="{9DA8AF6C-2464-4ABC-B405-94901892F75F}" type="pres">
      <dgm:prSet presAssocID="{70FE3384-509C-4FDA-B4EA-D6CC019093AC}" presName="bgRect" presStyleLbl="alignNode1" presStyleIdx="3" presStyleCnt="4"/>
      <dgm:spPr/>
    </dgm:pt>
    <dgm:pt modelId="{06CB4F9C-A347-40D0-9150-0A510546EF67}" type="pres">
      <dgm:prSet presAssocID="{5886FCE1-316C-4348-96E4-40E9778C094A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BA78D54E-8C53-4059-9572-F9D46E0A2DA3}" type="pres">
      <dgm:prSet presAssocID="{70FE3384-509C-4FDA-B4EA-D6CC019093AC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43B61840-F115-4174-96B9-DA0C0E83489E}" type="presOf" srcId="{9EF41CC5-EF3B-4A6D-8229-3F1333EADFB3}" destId="{CAD62F17-E99D-4FEF-B376-961CA4CB20EB}" srcOrd="0" destOrd="0" presId="urn:microsoft.com/office/officeart/2016/7/layout/LinearBlockProcessNumbered"/>
    <dgm:cxn modelId="{035D124B-DC81-494E-9177-F0815611E808}" type="presOf" srcId="{70FE3384-509C-4FDA-B4EA-D6CC019093AC}" destId="{9DA8AF6C-2464-4ABC-B405-94901892F75F}" srcOrd="0" destOrd="0" presId="urn:microsoft.com/office/officeart/2016/7/layout/LinearBlockProcessNumbered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29280853-1A86-48A7-BA30-A3847B3BBF6D}" type="presOf" srcId="{98E6DD7C-B953-4119-9F64-9914E467ECBF}" destId="{E20811D6-E5D4-4C9E-AABF-9E0E1902CA2C}" srcOrd="0" destOrd="0" presId="urn:microsoft.com/office/officeart/2016/7/layout/LinearBlockProcessNumbered"/>
    <dgm:cxn modelId="{AB7C8A57-B111-4182-952C-58EFB32BF2C4}" type="presOf" srcId="{5886FCE1-316C-4348-96E4-40E9778C094A}" destId="{06CB4F9C-A347-40D0-9150-0A510546EF67}" srcOrd="0" destOrd="0" presId="urn:microsoft.com/office/officeart/2016/7/layout/LinearBlockProcessNumbered"/>
    <dgm:cxn modelId="{22180959-8BFB-422F-9A49-3EA1623BB4EA}" srcId="{8AA20905-3954-474B-A606-562BCA026DC1}" destId="{70FE3384-509C-4FDA-B4EA-D6CC019093AC}" srcOrd="3" destOrd="0" parTransId="{A3DAF843-0F5D-4052-AFAC-38375D020304}" sibTransId="{5886FCE1-316C-4348-96E4-40E9778C094A}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07D44DA2-D4CF-4582-A029-20843D5E0F23}" type="presOf" srcId="{53742231-981F-480A-940F-203EC2F7423F}" destId="{C5BDCA19-B754-421E-A6CC-628F80FC74CB}" srcOrd="1" destOrd="0" presId="urn:microsoft.com/office/officeart/2016/7/layout/LinearBlockProcessNumbered"/>
    <dgm:cxn modelId="{E476EEBC-7C9F-4E07-BD58-1044B9769B64}" srcId="{8AA20905-3954-474B-A606-562BCA026DC1}" destId="{9EF41CC5-EF3B-4A6D-8229-3F1333EADFB3}" srcOrd="2" destOrd="0" parTransId="{DAEF1C7D-B0C5-46FA-BED3-8A54E918D3E0}" sibTransId="{98E6DD7C-B953-4119-9F64-9914E467ECBF}"/>
    <dgm:cxn modelId="{FDD130C2-CD74-4EFB-A226-A939177EE674}" type="presOf" srcId="{53742231-981F-480A-940F-203EC2F7423F}" destId="{00AE7F27-0E5D-4AFB-ACD6-B5A19E79EA42}" srcOrd="0" destOrd="0" presId="urn:microsoft.com/office/officeart/2016/7/layout/LinearBlockProcessNumbered"/>
    <dgm:cxn modelId="{F226B1C2-5D99-403A-8240-EAD6BD4D8534}" srcId="{8AA20905-3954-474B-A606-562BCA026DC1}" destId="{53742231-981F-480A-940F-203EC2F7423F}" srcOrd="1" destOrd="0" parTransId="{2FC75195-FBA1-43DE-85DD-40B4B3A2F1F3}" sibTransId="{EF449C32-A7AE-4099-9E9B-9E2F736A89CE}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8624B0E0-825B-4181-801C-F28E5F591487}" type="presOf" srcId="{70FE3384-509C-4FDA-B4EA-D6CC019093AC}" destId="{BA78D54E-8C53-4059-9572-F9D46E0A2DA3}" srcOrd="1" destOrd="0" presId="urn:microsoft.com/office/officeart/2016/7/layout/LinearBlockProcessNumbered"/>
    <dgm:cxn modelId="{7D7B6CF4-1A1D-4E61-B5FE-C95185EF2648}" type="presOf" srcId="{9EF41CC5-EF3B-4A6D-8229-3F1333EADFB3}" destId="{67D48337-9200-42EF-A956-8FC92E9B78D2}" srcOrd="1" destOrd="0" presId="urn:microsoft.com/office/officeart/2016/7/layout/LinearBlockProcessNumbered"/>
    <dgm:cxn modelId="{B9FDDAF6-ABE3-43D5-A54F-4A0002D3FD47}" type="presOf" srcId="{EF449C32-A7AE-4099-9E9B-9E2F736A89CE}" destId="{975C752B-C37A-4BA6-A3AE-2202A141404A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2A71550B-14EE-4B95-A40C-E132F64E84DB}" type="presParOf" srcId="{579698BD-D232-4926-8D7B-29A69B90858B}" destId="{0864151C-845B-4A50-9755-7EE613694D81}" srcOrd="2" destOrd="0" presId="urn:microsoft.com/office/officeart/2016/7/layout/LinearBlockProcessNumbered"/>
    <dgm:cxn modelId="{819F34FD-11F2-459D-B90D-FA1539737ADA}" type="presParOf" srcId="{0864151C-845B-4A50-9755-7EE613694D81}" destId="{00AE7F27-0E5D-4AFB-ACD6-B5A19E79EA42}" srcOrd="0" destOrd="0" presId="urn:microsoft.com/office/officeart/2016/7/layout/LinearBlockProcessNumbered"/>
    <dgm:cxn modelId="{FAA4A22E-63A9-40D7-AF37-15573F3C350A}" type="presParOf" srcId="{0864151C-845B-4A50-9755-7EE613694D81}" destId="{975C752B-C37A-4BA6-A3AE-2202A141404A}" srcOrd="1" destOrd="0" presId="urn:microsoft.com/office/officeart/2016/7/layout/LinearBlockProcessNumbered"/>
    <dgm:cxn modelId="{ABA4B620-C848-4944-B91E-2E492EED893C}" type="presParOf" srcId="{0864151C-845B-4A50-9755-7EE613694D81}" destId="{C5BDCA19-B754-421E-A6CC-628F80FC74CB}" srcOrd="2" destOrd="0" presId="urn:microsoft.com/office/officeart/2016/7/layout/LinearBlockProcessNumbered"/>
    <dgm:cxn modelId="{981D06A1-F8EB-4C14-9C2A-EA505D9C81FA}" type="presParOf" srcId="{579698BD-D232-4926-8D7B-29A69B90858B}" destId="{3E36C1DA-E751-469B-91D5-B7ADF3790DAB}" srcOrd="3" destOrd="0" presId="urn:microsoft.com/office/officeart/2016/7/layout/LinearBlockProcessNumbered"/>
    <dgm:cxn modelId="{D7BB022A-2504-497B-9672-D97F4CB95B15}" type="presParOf" srcId="{579698BD-D232-4926-8D7B-29A69B90858B}" destId="{19974A3A-09A4-40DE-BB0F-D9AED1ACB06E}" srcOrd="4" destOrd="0" presId="urn:microsoft.com/office/officeart/2016/7/layout/LinearBlockProcessNumbered"/>
    <dgm:cxn modelId="{A085F843-0169-43CB-B042-74EAB6E1674B}" type="presParOf" srcId="{19974A3A-09A4-40DE-BB0F-D9AED1ACB06E}" destId="{CAD62F17-E99D-4FEF-B376-961CA4CB20EB}" srcOrd="0" destOrd="0" presId="urn:microsoft.com/office/officeart/2016/7/layout/LinearBlockProcessNumbered"/>
    <dgm:cxn modelId="{A179DBCD-25F3-44B6-BAA7-26EBC7B29448}" type="presParOf" srcId="{19974A3A-09A4-40DE-BB0F-D9AED1ACB06E}" destId="{E20811D6-E5D4-4C9E-AABF-9E0E1902CA2C}" srcOrd="1" destOrd="0" presId="urn:microsoft.com/office/officeart/2016/7/layout/LinearBlockProcessNumbered"/>
    <dgm:cxn modelId="{7429BDE6-E17F-4E08-960D-D62B256C81F6}" type="presParOf" srcId="{19974A3A-09A4-40DE-BB0F-D9AED1ACB06E}" destId="{67D48337-9200-42EF-A956-8FC92E9B78D2}" srcOrd="2" destOrd="0" presId="urn:microsoft.com/office/officeart/2016/7/layout/LinearBlockProcessNumbered"/>
    <dgm:cxn modelId="{C44E3407-36B1-458D-85F1-C3D64D437AA5}" type="presParOf" srcId="{579698BD-D232-4926-8D7B-29A69B90858B}" destId="{71F0AA28-CAF3-40AB-92CA-558D050B0E24}" srcOrd="5" destOrd="0" presId="urn:microsoft.com/office/officeart/2016/7/layout/LinearBlockProcessNumbered"/>
    <dgm:cxn modelId="{8805A72F-31D6-437F-88FA-843A75C5F3A7}" type="presParOf" srcId="{579698BD-D232-4926-8D7B-29A69B90858B}" destId="{FD6BFEB1-7E72-43CB-97E3-8D042A701B6B}" srcOrd="6" destOrd="0" presId="urn:microsoft.com/office/officeart/2016/7/layout/LinearBlockProcessNumbered"/>
    <dgm:cxn modelId="{2BC8496F-99D4-4BE4-8649-BBC9B6AD2304}" type="presParOf" srcId="{FD6BFEB1-7E72-43CB-97E3-8D042A701B6B}" destId="{9DA8AF6C-2464-4ABC-B405-94901892F75F}" srcOrd="0" destOrd="0" presId="urn:microsoft.com/office/officeart/2016/7/layout/LinearBlockProcessNumbered"/>
    <dgm:cxn modelId="{52A1F2CB-BCE9-4AD6-A911-A74DDC17D0EE}" type="presParOf" srcId="{FD6BFEB1-7E72-43CB-97E3-8D042A701B6B}" destId="{06CB4F9C-A347-40D0-9150-0A510546EF67}" srcOrd="1" destOrd="0" presId="urn:microsoft.com/office/officeart/2016/7/layout/LinearBlockProcessNumbered"/>
    <dgm:cxn modelId="{E50CFB28-419C-4FE9-A447-12104F5F5CE1}" type="presParOf" srcId="{FD6BFEB1-7E72-43CB-97E3-8D042A701B6B}" destId="{BA78D54E-8C53-4059-9572-F9D46E0A2DA3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202" y="392289"/>
          <a:ext cx="2441809" cy="293017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196" tIns="0" rIns="241196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Introduction</a:t>
          </a:r>
        </a:p>
      </dsp:txBody>
      <dsp:txXfrm>
        <a:off x="202" y="1564357"/>
        <a:ext cx="2441809" cy="1758102"/>
      </dsp:txXfrm>
    </dsp:sp>
    <dsp:sp modelId="{BBA91679-4684-4A04-8AEB-03038C78A75C}">
      <dsp:nvSpPr>
        <dsp:cNvPr id="0" name=""/>
        <dsp:cNvSpPr/>
      </dsp:nvSpPr>
      <dsp:spPr>
        <a:xfrm>
          <a:off x="202" y="392289"/>
          <a:ext cx="2441809" cy="117206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196" tIns="165100" rIns="241196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01</a:t>
          </a:r>
          <a:endParaRPr lang="en-US" sz="6100" kern="1200" dirty="0"/>
        </a:p>
      </dsp:txBody>
      <dsp:txXfrm>
        <a:off x="202" y="392289"/>
        <a:ext cx="2441809" cy="1172068"/>
      </dsp:txXfrm>
    </dsp:sp>
    <dsp:sp modelId="{00AE7F27-0E5D-4AFB-ACD6-B5A19E79EA42}">
      <dsp:nvSpPr>
        <dsp:cNvPr id="0" name=""/>
        <dsp:cNvSpPr/>
      </dsp:nvSpPr>
      <dsp:spPr>
        <a:xfrm>
          <a:off x="2637356" y="392289"/>
          <a:ext cx="2441809" cy="293017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196" tIns="0" rIns="241196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Machine Learning Process</a:t>
          </a:r>
        </a:p>
      </dsp:txBody>
      <dsp:txXfrm>
        <a:off x="2637356" y="1564357"/>
        <a:ext cx="2441809" cy="1758102"/>
      </dsp:txXfrm>
    </dsp:sp>
    <dsp:sp modelId="{975C752B-C37A-4BA6-A3AE-2202A141404A}">
      <dsp:nvSpPr>
        <dsp:cNvPr id="0" name=""/>
        <dsp:cNvSpPr/>
      </dsp:nvSpPr>
      <dsp:spPr>
        <a:xfrm>
          <a:off x="2637356" y="392289"/>
          <a:ext cx="2441809" cy="117206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196" tIns="165100" rIns="241196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02</a:t>
          </a:r>
        </a:p>
      </dsp:txBody>
      <dsp:txXfrm>
        <a:off x="2637356" y="392289"/>
        <a:ext cx="2441809" cy="1172068"/>
      </dsp:txXfrm>
    </dsp:sp>
    <dsp:sp modelId="{CAD62F17-E99D-4FEF-B376-961CA4CB20EB}">
      <dsp:nvSpPr>
        <dsp:cNvPr id="0" name=""/>
        <dsp:cNvSpPr/>
      </dsp:nvSpPr>
      <dsp:spPr>
        <a:xfrm>
          <a:off x="5274509" y="392289"/>
          <a:ext cx="2441809" cy="293017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196" tIns="0" rIns="241196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Results &amp; Discussion</a:t>
          </a:r>
        </a:p>
      </dsp:txBody>
      <dsp:txXfrm>
        <a:off x="5274509" y="1564357"/>
        <a:ext cx="2441809" cy="1758102"/>
      </dsp:txXfrm>
    </dsp:sp>
    <dsp:sp modelId="{E20811D6-E5D4-4C9E-AABF-9E0E1902CA2C}">
      <dsp:nvSpPr>
        <dsp:cNvPr id="0" name=""/>
        <dsp:cNvSpPr/>
      </dsp:nvSpPr>
      <dsp:spPr>
        <a:xfrm>
          <a:off x="5274509" y="392289"/>
          <a:ext cx="2441809" cy="117206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196" tIns="165100" rIns="241196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03</a:t>
          </a:r>
        </a:p>
      </dsp:txBody>
      <dsp:txXfrm>
        <a:off x="5274509" y="392289"/>
        <a:ext cx="2441809" cy="1172068"/>
      </dsp:txXfrm>
    </dsp:sp>
    <dsp:sp modelId="{9DA8AF6C-2464-4ABC-B405-94901892F75F}">
      <dsp:nvSpPr>
        <dsp:cNvPr id="0" name=""/>
        <dsp:cNvSpPr/>
      </dsp:nvSpPr>
      <dsp:spPr>
        <a:xfrm>
          <a:off x="7911663" y="392289"/>
          <a:ext cx="2441809" cy="293017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196" tIns="0" rIns="241196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Conclusion &amp; Recommendation</a:t>
          </a:r>
        </a:p>
      </dsp:txBody>
      <dsp:txXfrm>
        <a:off x="7911663" y="1564357"/>
        <a:ext cx="2441809" cy="1758102"/>
      </dsp:txXfrm>
    </dsp:sp>
    <dsp:sp modelId="{06CB4F9C-A347-40D0-9150-0A510546EF67}">
      <dsp:nvSpPr>
        <dsp:cNvPr id="0" name=""/>
        <dsp:cNvSpPr/>
      </dsp:nvSpPr>
      <dsp:spPr>
        <a:xfrm>
          <a:off x="7911663" y="392289"/>
          <a:ext cx="2441809" cy="117206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196" tIns="165100" rIns="241196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6100" kern="1200"/>
            <a:t>04</a:t>
          </a:r>
        </a:p>
      </dsp:txBody>
      <dsp:txXfrm>
        <a:off x="7911663" y="392289"/>
        <a:ext cx="2441809" cy="1172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35"/>
          <a:stretch/>
        </p:blipFill>
        <p:spPr>
          <a:xfrm>
            <a:off x="0" y="0"/>
            <a:ext cx="12191999" cy="68579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>
            <a:normAutofit fontScale="90000"/>
          </a:bodyPr>
          <a:lstStyle/>
          <a:p>
            <a:r>
              <a:rPr lang="en-US" sz="7200" b="1" dirty="0"/>
              <a:t>Predicting Employee Attrition Using </a:t>
            </a:r>
            <a:br>
              <a:rPr lang="en-US" sz="7200" b="1" dirty="0"/>
            </a:br>
            <a:r>
              <a:rPr lang="en-US" sz="7200" b="1" dirty="0"/>
              <a:t>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>
            <a:normAutofit fontScale="92500"/>
          </a:bodyPr>
          <a:lstStyle/>
          <a:p>
            <a:r>
              <a:rPr lang="en-US" sz="2800" dirty="0"/>
              <a:t>GROUP 4</a:t>
            </a:r>
          </a:p>
          <a:p>
            <a:r>
              <a:rPr lang="en-US" sz="2800" dirty="0"/>
              <a:t>Sandy </a:t>
            </a:r>
            <a:r>
              <a:rPr lang="en-US" sz="2800" dirty="0" err="1"/>
              <a:t>Berahim</a:t>
            </a:r>
            <a:r>
              <a:rPr lang="en-US" sz="2800" dirty="0"/>
              <a:t> | France </a:t>
            </a:r>
            <a:r>
              <a:rPr lang="en-US" sz="2800" dirty="0" err="1"/>
              <a:t>Columbino</a:t>
            </a:r>
            <a:r>
              <a:rPr lang="en-US" sz="2800" dirty="0"/>
              <a:t> | </a:t>
            </a:r>
            <a:r>
              <a:rPr lang="en-US" sz="2800" dirty="0" err="1"/>
              <a:t>Irwine</a:t>
            </a:r>
            <a:r>
              <a:rPr lang="en-US" sz="2800" dirty="0"/>
              <a:t> Young | </a:t>
            </a:r>
            <a:r>
              <a:rPr lang="en-US" sz="2800" dirty="0" err="1"/>
              <a:t>Siyuan</a:t>
            </a:r>
            <a:r>
              <a:rPr lang="en-US" sz="2800" dirty="0"/>
              <a:t> Zhu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CF36FF9-A595-C4FB-2949-641B3579C35D}"/>
              </a:ext>
            </a:extLst>
          </p:cNvPr>
          <p:cNvGrpSpPr/>
          <p:nvPr/>
        </p:nvGrpSpPr>
        <p:grpSpPr>
          <a:xfrm>
            <a:off x="914601" y="2468739"/>
            <a:ext cx="2441809" cy="2930170"/>
            <a:chOff x="8826063" y="2468739"/>
            <a:chExt cx="2441809" cy="2930170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D9B39267-A987-5E95-7D08-BCEE623A7C70}"/>
                </a:ext>
              </a:extLst>
            </p:cNvPr>
            <p:cNvSpPr/>
            <p:nvPr/>
          </p:nvSpPr>
          <p:spPr>
            <a:xfrm>
              <a:off x="8826063" y="2468739"/>
              <a:ext cx="2441809" cy="2930170"/>
            </a:xfrm>
            <a:custGeom>
              <a:avLst/>
              <a:gdLst>
                <a:gd name="connsiteX0" fmla="*/ 0 w 2441809"/>
                <a:gd name="connsiteY0" fmla="*/ 0 h 2930170"/>
                <a:gd name="connsiteX1" fmla="*/ 2441809 w 2441809"/>
                <a:gd name="connsiteY1" fmla="*/ 0 h 2930170"/>
                <a:gd name="connsiteX2" fmla="*/ 2441809 w 2441809"/>
                <a:gd name="connsiteY2" fmla="*/ 2930170 h 2930170"/>
                <a:gd name="connsiteX3" fmla="*/ 0 w 2441809"/>
                <a:gd name="connsiteY3" fmla="*/ 2930170 h 2930170"/>
                <a:gd name="connsiteX4" fmla="*/ 0 w 2441809"/>
                <a:gd name="connsiteY4" fmla="*/ 0 h 293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1809" h="2930170">
                  <a:moveTo>
                    <a:pt x="0" y="0"/>
                  </a:moveTo>
                  <a:lnTo>
                    <a:pt x="2441809" y="0"/>
                  </a:lnTo>
                  <a:lnTo>
                    <a:pt x="2441809" y="2930170"/>
                  </a:lnTo>
                  <a:lnTo>
                    <a:pt x="0" y="29301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196" tIns="1172068" rIns="241196" bIns="330200" numCol="1" spcCol="1270" anchor="t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600" kern="1200"/>
                <a:t>Conclusion &amp; Recommendation</a:t>
              </a:r>
              <a:endParaRPr lang="en-US" sz="1600" kern="1200" dirty="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C33F07F-6AFB-3C71-5076-14228804B100}"/>
                </a:ext>
              </a:extLst>
            </p:cNvPr>
            <p:cNvSpPr/>
            <p:nvPr/>
          </p:nvSpPr>
          <p:spPr>
            <a:xfrm>
              <a:off x="8826063" y="2468739"/>
              <a:ext cx="2441809" cy="1172068"/>
            </a:xfrm>
            <a:custGeom>
              <a:avLst/>
              <a:gdLst>
                <a:gd name="connsiteX0" fmla="*/ 0 w 2441809"/>
                <a:gd name="connsiteY0" fmla="*/ 0 h 1172068"/>
                <a:gd name="connsiteX1" fmla="*/ 2441809 w 2441809"/>
                <a:gd name="connsiteY1" fmla="*/ 0 h 1172068"/>
                <a:gd name="connsiteX2" fmla="*/ 2441809 w 2441809"/>
                <a:gd name="connsiteY2" fmla="*/ 1172068 h 1172068"/>
                <a:gd name="connsiteX3" fmla="*/ 0 w 2441809"/>
                <a:gd name="connsiteY3" fmla="*/ 1172068 h 1172068"/>
                <a:gd name="connsiteX4" fmla="*/ 0 w 2441809"/>
                <a:gd name="connsiteY4" fmla="*/ 0 h 117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1809" h="1172068">
                  <a:moveTo>
                    <a:pt x="0" y="0"/>
                  </a:moveTo>
                  <a:lnTo>
                    <a:pt x="2441809" y="0"/>
                  </a:lnTo>
                  <a:lnTo>
                    <a:pt x="2441809" y="1172068"/>
                  </a:lnTo>
                  <a:lnTo>
                    <a:pt x="0" y="117206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196" tIns="165100" rIns="241196" bIns="165100" numCol="1" spcCol="1270" anchor="ctr" anchorCtr="0">
              <a:noAutofit/>
            </a:bodyPr>
            <a:lstStyle/>
            <a:p>
              <a:pPr marL="0" lvl="0" indent="0" algn="l" defTabSz="2711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AU" sz="6100" kern="1200" dirty="0"/>
                <a:t>04</a:t>
              </a:r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D062D79-540E-6FCA-6AA3-65BD4076489B}"/>
              </a:ext>
            </a:extLst>
          </p:cNvPr>
          <p:cNvSpPr/>
          <p:nvPr/>
        </p:nvSpPr>
        <p:spPr>
          <a:xfrm>
            <a:off x="3675528" y="224119"/>
            <a:ext cx="8238565" cy="3204882"/>
          </a:xfrm>
          <a:prstGeom prst="roundRect">
            <a:avLst>
              <a:gd name="adj" fmla="val 3219"/>
            </a:avLst>
          </a:prstGeom>
          <a:noFill/>
          <a:ln>
            <a:solidFill>
              <a:srgbClr val="B54C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691D023-176D-05BA-B310-53CA85849C14}"/>
              </a:ext>
            </a:extLst>
          </p:cNvPr>
          <p:cNvSpPr/>
          <p:nvPr/>
        </p:nvSpPr>
        <p:spPr>
          <a:xfrm>
            <a:off x="3675528" y="3428999"/>
            <a:ext cx="8238565" cy="3204882"/>
          </a:xfrm>
          <a:prstGeom prst="roundRect">
            <a:avLst>
              <a:gd name="adj" fmla="val 3219"/>
            </a:avLst>
          </a:prstGeom>
          <a:noFill/>
          <a:ln>
            <a:solidFill>
              <a:srgbClr val="B54C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A16CE54-5DDB-C9E6-02CD-315C3CEF9A4F}"/>
              </a:ext>
            </a:extLst>
          </p:cNvPr>
          <p:cNvSpPr txBox="1"/>
          <p:nvPr/>
        </p:nvSpPr>
        <p:spPr>
          <a:xfrm>
            <a:off x="3795919" y="267598"/>
            <a:ext cx="8002399" cy="3262432"/>
          </a:xfrm>
          <a:prstGeom prst="rect">
            <a:avLst/>
          </a:prstGeom>
          <a:noFill/>
        </p:spPr>
        <p:txBody>
          <a:bodyPr wrap="square" rIns="360000" numCol="2" rtlCol="0">
            <a:spAutoFit/>
          </a:bodyPr>
          <a:lstStyle/>
          <a:p>
            <a:r>
              <a:rPr lang="en-A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Identified the Top 10 Reasons why employees are staying or leaving the company: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Monthly Income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 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Total Working Years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Years at the Company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Distance from Home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Number of Companies Worked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Percent Salary Hike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Years in Current Role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Years with Current Manager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sz="1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Accuracy of the ML model: 86%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 precise in predicting who are staying than who will be leaving</a:t>
            </a:r>
            <a:endParaRPr lang="en-A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B1D40A-9136-D307-A170-5F8A7BACF8F4}"/>
              </a:ext>
            </a:extLst>
          </p:cNvPr>
          <p:cNvSpPr txBox="1"/>
          <p:nvPr/>
        </p:nvSpPr>
        <p:spPr>
          <a:xfrm>
            <a:off x="7794810" y="3477169"/>
            <a:ext cx="4003508" cy="2677656"/>
          </a:xfrm>
          <a:prstGeom prst="rect">
            <a:avLst/>
          </a:prstGeom>
          <a:noFill/>
        </p:spPr>
        <p:txBody>
          <a:bodyPr wrap="square" rIns="360000" rtlCol="0">
            <a:spAutoFit/>
          </a:bodyPr>
          <a:lstStyle/>
          <a:p>
            <a:r>
              <a:rPr lang="en-A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RECOMMENDATIONS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AU" i="1" dirty="0"/>
              <a:t>Use a dataset that is more relevant to Australia and its current employment climate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AU" i="1" dirty="0"/>
              <a:t>Other Machine Learning models, such as other deep learning models and logistic regression, can be used to test if they would yield a more optimised and accurate testing result</a:t>
            </a:r>
            <a:endParaRPr lang="en-A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0B3BB8-2C78-6A03-792E-E60F1E5876A0}"/>
              </a:ext>
            </a:extLst>
          </p:cNvPr>
          <p:cNvSpPr txBox="1"/>
          <p:nvPr/>
        </p:nvSpPr>
        <p:spPr>
          <a:xfrm>
            <a:off x="3795920" y="3477169"/>
            <a:ext cx="3998890" cy="2400657"/>
          </a:xfrm>
          <a:prstGeom prst="rect">
            <a:avLst/>
          </a:prstGeom>
          <a:noFill/>
        </p:spPr>
        <p:txBody>
          <a:bodyPr wrap="square" rIns="360000" rtlCol="0">
            <a:spAutoFit/>
          </a:bodyPr>
          <a:lstStyle/>
          <a:p>
            <a:r>
              <a:rPr lang="en-A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LIMITATIONs</a:t>
            </a:r>
            <a:endParaRPr lang="en-A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AU" i="1" dirty="0"/>
              <a:t>A few features have been removed due to assumed redundancy (rates vs income) with the aim to lessen the bias within the data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AU" i="1" dirty="0"/>
              <a:t>The dataset itself is biased with having less attrition data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5175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35"/>
          <a:stretch/>
        </p:blipFill>
        <p:spPr>
          <a:xfrm>
            <a:off x="0" y="0"/>
            <a:ext cx="12191999" cy="68579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23200" y="4941455"/>
            <a:ext cx="4142072" cy="1075428"/>
          </a:xfrm>
        </p:spPr>
        <p:txBody>
          <a:bodyPr>
            <a:normAutofit fontScale="90000"/>
          </a:bodyPr>
          <a:lstStyle/>
          <a:p>
            <a:r>
              <a:rPr lang="en-US" sz="72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707552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sz="3600" dirty="0"/>
              <a:t>Predicting Employee Attrition Using Machine Learning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5327610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9089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1F4EF40-16A8-1888-6905-9CFBA170D074}"/>
              </a:ext>
            </a:extLst>
          </p:cNvPr>
          <p:cNvGrpSpPr/>
          <p:nvPr/>
        </p:nvGrpSpPr>
        <p:grpSpPr>
          <a:xfrm>
            <a:off x="914602" y="2468739"/>
            <a:ext cx="2441809" cy="2930170"/>
            <a:chOff x="914602" y="2468739"/>
            <a:chExt cx="2441809" cy="293017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8452980-D154-8671-0AD8-5C90B3ED0D23}"/>
                </a:ext>
              </a:extLst>
            </p:cNvPr>
            <p:cNvSpPr/>
            <p:nvPr/>
          </p:nvSpPr>
          <p:spPr>
            <a:xfrm>
              <a:off x="914602" y="2468739"/>
              <a:ext cx="2441809" cy="2930170"/>
            </a:xfrm>
            <a:custGeom>
              <a:avLst/>
              <a:gdLst>
                <a:gd name="connsiteX0" fmla="*/ 0 w 2441809"/>
                <a:gd name="connsiteY0" fmla="*/ 0 h 2930170"/>
                <a:gd name="connsiteX1" fmla="*/ 2441809 w 2441809"/>
                <a:gd name="connsiteY1" fmla="*/ 0 h 2930170"/>
                <a:gd name="connsiteX2" fmla="*/ 2441809 w 2441809"/>
                <a:gd name="connsiteY2" fmla="*/ 2930170 h 2930170"/>
                <a:gd name="connsiteX3" fmla="*/ 0 w 2441809"/>
                <a:gd name="connsiteY3" fmla="*/ 2930170 h 2930170"/>
                <a:gd name="connsiteX4" fmla="*/ 0 w 2441809"/>
                <a:gd name="connsiteY4" fmla="*/ 0 h 293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1809" h="2930170">
                  <a:moveTo>
                    <a:pt x="0" y="0"/>
                  </a:moveTo>
                  <a:lnTo>
                    <a:pt x="2441809" y="0"/>
                  </a:lnTo>
                  <a:lnTo>
                    <a:pt x="2441809" y="2930170"/>
                  </a:lnTo>
                  <a:lnTo>
                    <a:pt x="0" y="29301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196" tIns="1172068" rIns="241196" bIns="330200" numCol="1" spcCol="1270" anchor="t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600" kern="1200" dirty="0"/>
                <a:t>Introduction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35593FC-9836-FCFB-99B8-73CBA00B4A98}"/>
                </a:ext>
              </a:extLst>
            </p:cNvPr>
            <p:cNvSpPr/>
            <p:nvPr/>
          </p:nvSpPr>
          <p:spPr>
            <a:xfrm>
              <a:off x="914602" y="2468739"/>
              <a:ext cx="2441809" cy="1172068"/>
            </a:xfrm>
            <a:custGeom>
              <a:avLst/>
              <a:gdLst>
                <a:gd name="connsiteX0" fmla="*/ 0 w 2441809"/>
                <a:gd name="connsiteY0" fmla="*/ 0 h 1172068"/>
                <a:gd name="connsiteX1" fmla="*/ 2441809 w 2441809"/>
                <a:gd name="connsiteY1" fmla="*/ 0 h 1172068"/>
                <a:gd name="connsiteX2" fmla="*/ 2441809 w 2441809"/>
                <a:gd name="connsiteY2" fmla="*/ 1172068 h 1172068"/>
                <a:gd name="connsiteX3" fmla="*/ 0 w 2441809"/>
                <a:gd name="connsiteY3" fmla="*/ 1172068 h 1172068"/>
                <a:gd name="connsiteX4" fmla="*/ 0 w 2441809"/>
                <a:gd name="connsiteY4" fmla="*/ 0 h 117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1809" h="1172068">
                  <a:moveTo>
                    <a:pt x="0" y="0"/>
                  </a:moveTo>
                  <a:lnTo>
                    <a:pt x="2441809" y="0"/>
                  </a:lnTo>
                  <a:lnTo>
                    <a:pt x="2441809" y="1172068"/>
                  </a:lnTo>
                  <a:lnTo>
                    <a:pt x="0" y="117206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196" tIns="165100" rIns="241196" bIns="165100" numCol="1" spcCol="1270" anchor="ctr" anchorCtr="0">
              <a:noAutofit/>
            </a:bodyPr>
            <a:lstStyle/>
            <a:p>
              <a:pPr marL="0" lvl="0" indent="0" algn="l" defTabSz="2711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100" kern="1200" dirty="0"/>
                <a:t>01</a:t>
              </a:r>
            </a:p>
          </p:txBody>
        </p:sp>
      </p:grp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D062D79-540E-6FCA-6AA3-65BD4076489B}"/>
              </a:ext>
            </a:extLst>
          </p:cNvPr>
          <p:cNvSpPr/>
          <p:nvPr/>
        </p:nvSpPr>
        <p:spPr>
          <a:xfrm>
            <a:off x="3675528" y="224119"/>
            <a:ext cx="8238565" cy="3204882"/>
          </a:xfrm>
          <a:prstGeom prst="roundRect">
            <a:avLst>
              <a:gd name="adj" fmla="val 3219"/>
            </a:avLst>
          </a:prstGeom>
          <a:noFill/>
          <a:ln>
            <a:solidFill>
              <a:srgbClr val="B54C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14FCB1A-80CA-D424-1CBB-E67E5046538B}"/>
              </a:ext>
            </a:extLst>
          </p:cNvPr>
          <p:cNvGrpSpPr/>
          <p:nvPr/>
        </p:nvGrpSpPr>
        <p:grpSpPr>
          <a:xfrm>
            <a:off x="3675528" y="224118"/>
            <a:ext cx="8238565" cy="3204882"/>
            <a:chOff x="3675528" y="3428999"/>
            <a:chExt cx="8238565" cy="3204882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A691D023-176D-05BA-B310-53CA85849C14}"/>
                </a:ext>
              </a:extLst>
            </p:cNvPr>
            <p:cNvSpPr/>
            <p:nvPr/>
          </p:nvSpPr>
          <p:spPr>
            <a:xfrm>
              <a:off x="3675528" y="3428999"/>
              <a:ext cx="8238565" cy="3204882"/>
            </a:xfrm>
            <a:prstGeom prst="roundRect">
              <a:avLst>
                <a:gd name="adj" fmla="val 3219"/>
              </a:avLst>
            </a:prstGeom>
            <a:noFill/>
            <a:ln>
              <a:solidFill>
                <a:srgbClr val="B54C2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FDADBB3-2138-49A4-DD63-40C7515E3D6A}"/>
                </a:ext>
              </a:extLst>
            </p:cNvPr>
            <p:cNvSpPr txBox="1"/>
            <p:nvPr/>
          </p:nvSpPr>
          <p:spPr>
            <a:xfrm>
              <a:off x="3841839" y="3586893"/>
              <a:ext cx="5360944" cy="2385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300" b="1" dirty="0"/>
                <a:t>EMPLOYEE ATTRITION</a:t>
              </a:r>
            </a:p>
            <a:p>
              <a:pPr algn="just"/>
              <a:endParaRPr lang="en-AU" dirty="0"/>
            </a:p>
            <a:p>
              <a:pPr algn="just"/>
              <a:r>
                <a:rPr lang="en-AU" dirty="0"/>
                <a:t>Loss of staff in a company due to retirement, resignation, or termination of employment</a:t>
              </a:r>
            </a:p>
            <a:p>
              <a:endParaRPr lang="en-AU" dirty="0"/>
            </a:p>
            <a:p>
              <a:pPr marL="342900" indent="-342900">
                <a:buFont typeface="+mj-lt"/>
                <a:buAutoNum type="arabicPeriod"/>
              </a:pPr>
              <a:r>
                <a:rPr lang="en-AU" b="1" dirty="0"/>
                <a:t>Voluntary Attrition</a:t>
              </a:r>
              <a:r>
                <a:rPr lang="en-AU" dirty="0"/>
                <a:t> </a:t>
              </a:r>
              <a:r>
                <a:rPr lang="en-AU" sz="1400" i="1" dirty="0"/>
                <a:t>(retirement, resignation)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en-AU" b="1" dirty="0"/>
                <a:t>Involuntary Attrition </a:t>
              </a:r>
              <a:r>
                <a:rPr lang="en-AU" sz="1400" i="1" dirty="0"/>
                <a:t>(termination, redundancy)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en-AU" b="1" dirty="0"/>
                <a:t>Internal Attrition </a:t>
              </a:r>
              <a:r>
                <a:rPr lang="en-AU" sz="1400" i="1" dirty="0"/>
                <a:t>(changing roles/department)</a:t>
              </a:r>
              <a:endParaRPr lang="en-AU" i="1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7DBB0F5-DCC5-9E25-06D2-E466DFA944F8}"/>
              </a:ext>
            </a:extLst>
          </p:cNvPr>
          <p:cNvGrpSpPr/>
          <p:nvPr/>
        </p:nvGrpSpPr>
        <p:grpSpPr>
          <a:xfrm>
            <a:off x="3675527" y="3428999"/>
            <a:ext cx="8238565" cy="3204882"/>
            <a:chOff x="3675528" y="3428999"/>
            <a:chExt cx="8238565" cy="3204882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57990826-9205-3B71-B116-7FF5638C5C38}"/>
                </a:ext>
              </a:extLst>
            </p:cNvPr>
            <p:cNvSpPr/>
            <p:nvPr/>
          </p:nvSpPr>
          <p:spPr>
            <a:xfrm>
              <a:off x="3675528" y="3428999"/>
              <a:ext cx="8238565" cy="3204882"/>
            </a:xfrm>
            <a:prstGeom prst="roundRect">
              <a:avLst>
                <a:gd name="adj" fmla="val 3219"/>
              </a:avLst>
            </a:prstGeom>
            <a:noFill/>
            <a:ln>
              <a:solidFill>
                <a:srgbClr val="B54C2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5DB1AFA-1D18-5EF0-6A5B-78782138DC9A}"/>
                </a:ext>
              </a:extLst>
            </p:cNvPr>
            <p:cNvSpPr txBox="1"/>
            <p:nvPr/>
          </p:nvSpPr>
          <p:spPr>
            <a:xfrm>
              <a:off x="7846029" y="4019952"/>
              <a:ext cx="395297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dirty="0"/>
                <a:t>According to Hays (Salary Guide 2022-2023), the Top 3 main drivers of employee attrition is: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AU" dirty="0"/>
                <a:t>Uncompetitive Salary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AU" dirty="0"/>
                <a:t>Lack of Promotional Opportunities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AU" dirty="0"/>
                <a:t>Poor Management Style or Workplace Culture</a:t>
              </a:r>
            </a:p>
          </p:txBody>
        </p:sp>
      </p:grpSp>
      <p:pic>
        <p:nvPicPr>
          <p:cNvPr id="26" name="Picture 6" descr="Hays AG">
            <a:extLst>
              <a:ext uri="{FF2B5EF4-FFF2-40B4-BE49-F238E27FC236}">
                <a16:creationId xmlns:a16="http://schemas.microsoft.com/office/drawing/2014/main" id="{F3B217DC-8CA6-2844-B179-7412121ABA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7" t="13169" r="11741" b="20152"/>
          <a:stretch/>
        </p:blipFill>
        <p:spPr bwMode="auto">
          <a:xfrm>
            <a:off x="3960806" y="4261637"/>
            <a:ext cx="3599944" cy="15396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B879E5A-46F8-8AF1-5743-0ABDA09E7A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40" t="17873" r="36730"/>
          <a:stretch/>
        </p:blipFill>
        <p:spPr>
          <a:xfrm>
            <a:off x="9388189" y="330862"/>
            <a:ext cx="2410809" cy="2991395"/>
          </a:xfrm>
          <a:prstGeom prst="rect">
            <a:avLst/>
          </a:prstGeom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1E5F7A51-31CA-B8B0-A7AC-0F14059E3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9213" y="2851738"/>
            <a:ext cx="1508760" cy="406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866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D062D79-540E-6FCA-6AA3-65BD4076489B}"/>
              </a:ext>
            </a:extLst>
          </p:cNvPr>
          <p:cNvSpPr/>
          <p:nvPr/>
        </p:nvSpPr>
        <p:spPr>
          <a:xfrm>
            <a:off x="228600" y="224118"/>
            <a:ext cx="11685493" cy="6451001"/>
          </a:xfrm>
          <a:prstGeom prst="roundRect">
            <a:avLst>
              <a:gd name="adj" fmla="val 3219"/>
            </a:avLst>
          </a:prstGeom>
          <a:noFill/>
          <a:ln>
            <a:solidFill>
              <a:srgbClr val="B54C2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dirty="0"/>
          </a:p>
        </p:txBody>
      </p:sp>
      <p:pic>
        <p:nvPicPr>
          <p:cNvPr id="1026" name="Picture 2" descr="Your Own Home vs. Assisted Living Facility: Stay or Move? | homeability.com">
            <a:extLst>
              <a:ext uri="{FF2B5EF4-FFF2-40B4-BE49-F238E27FC236}">
                <a16:creationId xmlns:a16="http://schemas.microsoft.com/office/drawing/2014/main" id="{7AD501BC-ABC4-F9AE-E028-EA3978E65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00" b="96667" l="10000" r="91000">
                        <a14:foregroundMark x1="22000" y1="7000" x2="22000" y2="7000"/>
                        <a14:foregroundMark x1="18667" y1="3000" x2="18667" y2="3000"/>
                        <a14:foregroundMark x1="45667" y1="92000" x2="45667" y2="92000"/>
                        <a14:foregroundMark x1="45000" y1="96667" x2="45000" y2="96667"/>
                        <a14:foregroundMark x1="91000" y1="70667" x2="91000" y2="7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2818" y="3312404"/>
            <a:ext cx="2317176" cy="231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A16CE54-5DDB-C9E6-02CD-315C3CEF9A4F}"/>
              </a:ext>
            </a:extLst>
          </p:cNvPr>
          <p:cNvSpPr txBox="1"/>
          <p:nvPr/>
        </p:nvSpPr>
        <p:spPr>
          <a:xfrm>
            <a:off x="602006" y="992063"/>
            <a:ext cx="9763370" cy="2492990"/>
          </a:xfrm>
          <a:prstGeom prst="rect">
            <a:avLst/>
          </a:prstGeom>
          <a:noFill/>
        </p:spPr>
        <p:txBody>
          <a:bodyPr wrap="square" rIns="360000" rtlCol="0">
            <a:spAutoFit/>
          </a:bodyPr>
          <a:lstStyle/>
          <a:p>
            <a:r>
              <a:rPr lang="en-A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 Statement</a:t>
            </a:r>
          </a:p>
          <a:p>
            <a:endParaRPr lang="en-AU" sz="2400" dirty="0"/>
          </a:p>
          <a:p>
            <a:pPr lvl="1" algn="just"/>
            <a:r>
              <a:rPr lang="en-A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Identify who among the current employees are likely to stay with the company or likely to move 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FB3525-38A5-2587-7EEC-E061544262DF}"/>
              </a:ext>
            </a:extLst>
          </p:cNvPr>
          <p:cNvSpPr txBox="1"/>
          <p:nvPr/>
        </p:nvSpPr>
        <p:spPr>
          <a:xfrm>
            <a:off x="356903" y="5629580"/>
            <a:ext cx="114288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1800"/>
            </a:pPr>
            <a:r>
              <a:rPr lang="en-GB" sz="1600" i="1" kern="1200" dirty="0">
                <a:solidFill>
                  <a:srgbClr val="FFFFFF"/>
                </a:solidFill>
                <a:effectLst/>
                <a:latin typeface="zeitung"/>
                <a:ea typeface="Calibri" panose="020F0502020204030204" pitchFamily="34" charset="0"/>
                <a:cs typeface="Calibri" panose="020F0502020204030204" pitchFamily="34" charset="0"/>
              </a:rPr>
              <a:t>“But if many of your brightest and most productive employees are leaving, the resulting impact can be more than just financial – it can also adversely affect employee morale and the company's image” </a:t>
            </a:r>
          </a:p>
          <a:p>
            <a:pPr algn="ctr" rtl="0" eaLnBrk="1" latinLnBrk="0" hangingPunct="1">
              <a:spcBef>
                <a:spcPts val="0"/>
              </a:spcBef>
              <a:spcAft>
                <a:spcPts val="0"/>
              </a:spcAft>
              <a:buClrTx/>
              <a:buSzPts val="1800"/>
            </a:pPr>
            <a:r>
              <a:rPr lang="en-GB" sz="1600" i="1" dirty="0">
                <a:solidFill>
                  <a:srgbClr val="FFFFFF"/>
                </a:solidFill>
                <a:latin typeface="zeitung"/>
                <a:ea typeface="Calibri" panose="020F0502020204030204" pitchFamily="34" charset="0"/>
                <a:cs typeface="Calibri" panose="020F0502020204030204" pitchFamily="34" charset="0"/>
              </a:rPr>
              <a:t>(Seek Australia 2019)</a:t>
            </a:r>
            <a:endParaRPr lang="en-AU" sz="1600" dirty="0">
              <a:effectLst/>
              <a:latin typeface="zeitung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560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48C13DDD-F998-FB6D-8C31-1008C47DF6A3}"/>
              </a:ext>
            </a:extLst>
          </p:cNvPr>
          <p:cNvGrpSpPr/>
          <p:nvPr/>
        </p:nvGrpSpPr>
        <p:grpSpPr>
          <a:xfrm>
            <a:off x="8166691" y="62652"/>
            <a:ext cx="3837042" cy="3466981"/>
            <a:chOff x="188267" y="62653"/>
            <a:chExt cx="3837042" cy="3466981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0FE7EE0A-FF0D-4CB8-DE82-6D09B0DECF05}"/>
                </a:ext>
              </a:extLst>
            </p:cNvPr>
            <p:cNvSpPr/>
            <p:nvPr/>
          </p:nvSpPr>
          <p:spPr>
            <a:xfrm>
              <a:off x="188267" y="62654"/>
              <a:ext cx="3837042" cy="3466980"/>
            </a:xfrm>
            <a:prstGeom prst="roundRect">
              <a:avLst>
                <a:gd name="adj" fmla="val 3025"/>
              </a:avLst>
            </a:prstGeom>
            <a:solidFill>
              <a:srgbClr val="B54C2D"/>
            </a:solidFill>
            <a:ln>
              <a:solidFill>
                <a:srgbClr val="C1752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n-AU" b="1" dirty="0"/>
                <a:t>Data Visualisation</a:t>
              </a: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EDF0178D-AD27-2F36-873B-7C91DEBA4518}"/>
                </a:ext>
              </a:extLst>
            </p:cNvPr>
            <p:cNvSpPr/>
            <p:nvPr/>
          </p:nvSpPr>
          <p:spPr>
            <a:xfrm rot="16200000">
              <a:off x="2139043" y="1561617"/>
              <a:ext cx="3265715" cy="267788"/>
            </a:xfrm>
            <a:prstGeom prst="roundRect">
              <a:avLst>
                <a:gd name="adj" fmla="val 3025"/>
              </a:avLst>
            </a:prstGeom>
            <a:solidFill>
              <a:srgbClr val="1F1F1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b="1" dirty="0">
                  <a:solidFill>
                    <a:srgbClr val="B54C2D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TABLEAU   |   MATPLOTLIB</a:t>
              </a:r>
            </a:p>
          </p:txBody>
        </p:sp>
      </p:grp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DAD57CF-8058-E286-1304-9FE7319ABCDA}"/>
              </a:ext>
            </a:extLst>
          </p:cNvPr>
          <p:cNvSpPr/>
          <p:nvPr/>
        </p:nvSpPr>
        <p:spPr>
          <a:xfrm>
            <a:off x="188267" y="62654"/>
            <a:ext cx="7858910" cy="6682376"/>
          </a:xfrm>
          <a:prstGeom prst="roundRect">
            <a:avLst>
              <a:gd name="adj" fmla="val 3025"/>
            </a:avLst>
          </a:prstGeom>
          <a:solidFill>
            <a:srgbClr val="B54C2D"/>
          </a:solidFill>
          <a:ln>
            <a:solidFill>
              <a:srgbClr val="C17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AU" b="1" dirty="0"/>
              <a:t>Machine Learning Model</a:t>
            </a:r>
          </a:p>
        </p:txBody>
      </p:sp>
      <p:pic>
        <p:nvPicPr>
          <p:cNvPr id="2054" name="Picture 6" descr="Machine Learning Random Forest Algorithm - Javatpoint">
            <a:extLst>
              <a:ext uri="{FF2B5EF4-FFF2-40B4-BE49-F238E27FC236}">
                <a16:creationId xmlns:a16="http://schemas.microsoft.com/office/drawing/2014/main" id="{7F526562-131F-BB85-E777-494B592D2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267" y="2860527"/>
            <a:ext cx="5286066" cy="3524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CF4A9DD-19EB-989F-EE88-FA68A25EE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7596" y="733696"/>
            <a:ext cx="2407929" cy="1354460"/>
          </a:xfrm>
          <a:prstGeom prst="rect">
            <a:avLst/>
          </a:prstGeom>
        </p:spPr>
      </p:pic>
      <p:pic>
        <p:nvPicPr>
          <p:cNvPr id="2056" name="Picture 8" descr="Matplotlib logo — Matplotlib 3.1.0 documentation">
            <a:extLst>
              <a:ext uri="{FF2B5EF4-FFF2-40B4-BE49-F238E27FC236}">
                <a16:creationId xmlns:a16="http://schemas.microsoft.com/office/drawing/2014/main" id="{A34D3912-9C9A-8A22-2130-6D0EAF2B1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1513" y="2642669"/>
            <a:ext cx="2597552" cy="51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2714831-D6EB-900A-42AB-EF0EC4F5BD3E}"/>
              </a:ext>
            </a:extLst>
          </p:cNvPr>
          <p:cNvSpPr/>
          <p:nvPr/>
        </p:nvSpPr>
        <p:spPr>
          <a:xfrm>
            <a:off x="8166691" y="3598333"/>
            <a:ext cx="3837042" cy="3146697"/>
          </a:xfrm>
          <a:prstGeom prst="roundRect">
            <a:avLst>
              <a:gd name="adj" fmla="val 3025"/>
            </a:avLst>
          </a:prstGeom>
          <a:solidFill>
            <a:srgbClr val="B54C2D"/>
          </a:solidFill>
          <a:ln>
            <a:solidFill>
              <a:srgbClr val="C17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AU" b="1" dirty="0"/>
              <a:t>Data Source</a:t>
            </a:r>
          </a:p>
          <a:p>
            <a:endParaRPr lang="en-AU" b="1" dirty="0"/>
          </a:p>
          <a:p>
            <a:r>
              <a:rPr lang="en-AU" sz="1600" b="1" i="0" dirty="0">
                <a:solidFill>
                  <a:srgbClr val="202124"/>
                </a:solidFill>
                <a:effectLst/>
                <a:latin typeface="zeitung"/>
              </a:rPr>
              <a:t>IBM HR Analytics Employee Attrition &amp; Performance</a:t>
            </a:r>
            <a:endParaRPr lang="en-AU" sz="2000" b="1" i="0" dirty="0">
              <a:solidFill>
                <a:srgbClr val="202124"/>
              </a:solidFill>
              <a:effectLst/>
              <a:latin typeface="zeitung"/>
            </a:endParaRPr>
          </a:p>
          <a:p>
            <a:endParaRPr lang="en-AU" b="1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58BA4A0-8109-BCBF-7544-DF51102D8467}"/>
              </a:ext>
            </a:extLst>
          </p:cNvPr>
          <p:cNvSpPr/>
          <p:nvPr/>
        </p:nvSpPr>
        <p:spPr>
          <a:xfrm rot="16200000">
            <a:off x="10277245" y="4937518"/>
            <a:ext cx="2946158" cy="267788"/>
          </a:xfrm>
          <a:prstGeom prst="roundRect">
            <a:avLst>
              <a:gd name="adj" fmla="val 3025"/>
            </a:avLst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b="1" dirty="0">
                <a:solidFill>
                  <a:srgbClr val="B54C2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KAGGLE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F8F2CC2-4E78-310A-81CA-B2F7B13BB3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2907" y="4746549"/>
            <a:ext cx="3034764" cy="1517382"/>
          </a:xfrm>
          <a:prstGeom prst="rect">
            <a:avLst/>
          </a:prstGeom>
        </p:spPr>
      </p:pic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9B77A838-5AFE-EFDA-A853-4247013861A5}"/>
              </a:ext>
            </a:extLst>
          </p:cNvPr>
          <p:cNvSpPr/>
          <p:nvPr/>
        </p:nvSpPr>
        <p:spPr>
          <a:xfrm rot="16200000">
            <a:off x="4507433" y="3138352"/>
            <a:ext cx="6544493" cy="267788"/>
          </a:xfrm>
          <a:prstGeom prst="roundRect">
            <a:avLst>
              <a:gd name="adj" fmla="val 3025"/>
            </a:avLst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b="1" dirty="0">
                <a:solidFill>
                  <a:srgbClr val="B54C2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    |   RANDOM FOREST</a:t>
            </a:r>
          </a:p>
        </p:txBody>
      </p:sp>
      <p:pic>
        <p:nvPicPr>
          <p:cNvPr id="2064" name="Picture 16" descr="Let's Learn about &quot;Python&quot; with iLearn for Free!!! Python is an  interpreted, object-oriented, high-level programming… | Python programming,  Python web, Python logo">
            <a:extLst>
              <a:ext uri="{FF2B5EF4-FFF2-40B4-BE49-F238E27FC236}">
                <a16:creationId xmlns:a16="http://schemas.microsoft.com/office/drawing/2014/main" id="{22C16A30-9512-EA43-CBB0-0501F53BC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431" y="733696"/>
            <a:ext cx="1677191" cy="1674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3600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067E4DC-4BA6-F3B7-EE52-799655CB9B34}"/>
              </a:ext>
            </a:extLst>
          </p:cNvPr>
          <p:cNvGrpSpPr/>
          <p:nvPr/>
        </p:nvGrpSpPr>
        <p:grpSpPr>
          <a:xfrm>
            <a:off x="914601" y="2468739"/>
            <a:ext cx="2441809" cy="2930170"/>
            <a:chOff x="3551756" y="2468739"/>
            <a:chExt cx="2441809" cy="293017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ACED44-9AB9-9CDE-2265-849A76ED4554}"/>
                </a:ext>
              </a:extLst>
            </p:cNvPr>
            <p:cNvSpPr/>
            <p:nvPr/>
          </p:nvSpPr>
          <p:spPr>
            <a:xfrm>
              <a:off x="3551756" y="2468739"/>
              <a:ext cx="2441809" cy="2930170"/>
            </a:xfrm>
            <a:custGeom>
              <a:avLst/>
              <a:gdLst>
                <a:gd name="connsiteX0" fmla="*/ 0 w 2441809"/>
                <a:gd name="connsiteY0" fmla="*/ 0 h 2930170"/>
                <a:gd name="connsiteX1" fmla="*/ 2441809 w 2441809"/>
                <a:gd name="connsiteY1" fmla="*/ 0 h 2930170"/>
                <a:gd name="connsiteX2" fmla="*/ 2441809 w 2441809"/>
                <a:gd name="connsiteY2" fmla="*/ 2930170 h 2930170"/>
                <a:gd name="connsiteX3" fmla="*/ 0 w 2441809"/>
                <a:gd name="connsiteY3" fmla="*/ 2930170 h 2930170"/>
                <a:gd name="connsiteX4" fmla="*/ 0 w 2441809"/>
                <a:gd name="connsiteY4" fmla="*/ 0 h 293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1809" h="2930170">
                  <a:moveTo>
                    <a:pt x="0" y="0"/>
                  </a:moveTo>
                  <a:lnTo>
                    <a:pt x="2441809" y="0"/>
                  </a:lnTo>
                  <a:lnTo>
                    <a:pt x="2441809" y="2930170"/>
                  </a:lnTo>
                  <a:lnTo>
                    <a:pt x="0" y="29301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196" tIns="1172068" rIns="241196" bIns="330200" numCol="1" spcCol="1270" anchor="t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600" kern="1200"/>
                <a:t>Machine Learning Process</a:t>
              </a:r>
              <a:endParaRPr lang="en-US" sz="1600" kern="1200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7166942-65AD-41AD-976D-DF24C3B0F993}"/>
                </a:ext>
              </a:extLst>
            </p:cNvPr>
            <p:cNvSpPr/>
            <p:nvPr/>
          </p:nvSpPr>
          <p:spPr>
            <a:xfrm>
              <a:off x="3551756" y="2468739"/>
              <a:ext cx="2441809" cy="1172068"/>
            </a:xfrm>
            <a:custGeom>
              <a:avLst/>
              <a:gdLst>
                <a:gd name="connsiteX0" fmla="*/ 0 w 2441809"/>
                <a:gd name="connsiteY0" fmla="*/ 0 h 1172068"/>
                <a:gd name="connsiteX1" fmla="*/ 2441809 w 2441809"/>
                <a:gd name="connsiteY1" fmla="*/ 0 h 1172068"/>
                <a:gd name="connsiteX2" fmla="*/ 2441809 w 2441809"/>
                <a:gd name="connsiteY2" fmla="*/ 1172068 h 1172068"/>
                <a:gd name="connsiteX3" fmla="*/ 0 w 2441809"/>
                <a:gd name="connsiteY3" fmla="*/ 1172068 h 1172068"/>
                <a:gd name="connsiteX4" fmla="*/ 0 w 2441809"/>
                <a:gd name="connsiteY4" fmla="*/ 0 h 117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1809" h="1172068">
                  <a:moveTo>
                    <a:pt x="0" y="0"/>
                  </a:moveTo>
                  <a:lnTo>
                    <a:pt x="2441809" y="0"/>
                  </a:lnTo>
                  <a:lnTo>
                    <a:pt x="2441809" y="1172068"/>
                  </a:lnTo>
                  <a:lnTo>
                    <a:pt x="0" y="117206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196" tIns="165100" rIns="241196" bIns="165100" numCol="1" spcCol="1270" anchor="ctr" anchorCtr="0">
              <a:noAutofit/>
            </a:bodyPr>
            <a:lstStyle/>
            <a:p>
              <a:pPr marL="0" lvl="0" indent="0" algn="l" defTabSz="2711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100" kern="1200"/>
                <a:t>02</a:t>
              </a:r>
            </a:p>
          </p:txBody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E36FAE2-EAC1-7D9C-CF0B-EBF6C64933BB}"/>
              </a:ext>
            </a:extLst>
          </p:cNvPr>
          <p:cNvSpPr/>
          <p:nvPr/>
        </p:nvSpPr>
        <p:spPr>
          <a:xfrm>
            <a:off x="3701654" y="197496"/>
            <a:ext cx="8238565" cy="6463008"/>
          </a:xfrm>
          <a:prstGeom prst="roundRect">
            <a:avLst>
              <a:gd name="adj" fmla="val 3219"/>
            </a:avLst>
          </a:prstGeom>
          <a:noFill/>
          <a:ln>
            <a:solidFill>
              <a:srgbClr val="99570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dirty="0"/>
          </a:p>
        </p:txBody>
      </p:sp>
      <p:pic>
        <p:nvPicPr>
          <p:cNvPr id="34" name="Picture 33" descr="A diagram of a process&#10;&#10;Description automatically generated">
            <a:extLst>
              <a:ext uri="{FF2B5EF4-FFF2-40B4-BE49-F238E27FC236}">
                <a16:creationId xmlns:a16="http://schemas.microsoft.com/office/drawing/2014/main" id="{28525DDE-88DF-485F-711B-99E1EA6596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173" y="466725"/>
            <a:ext cx="7629525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553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067E4DC-4BA6-F3B7-EE52-799655CB9B34}"/>
              </a:ext>
            </a:extLst>
          </p:cNvPr>
          <p:cNvGrpSpPr/>
          <p:nvPr/>
        </p:nvGrpSpPr>
        <p:grpSpPr>
          <a:xfrm>
            <a:off x="914601" y="2468739"/>
            <a:ext cx="2441809" cy="2930170"/>
            <a:chOff x="3551756" y="2468739"/>
            <a:chExt cx="2441809" cy="293017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ACED44-9AB9-9CDE-2265-849A76ED4554}"/>
                </a:ext>
              </a:extLst>
            </p:cNvPr>
            <p:cNvSpPr/>
            <p:nvPr/>
          </p:nvSpPr>
          <p:spPr>
            <a:xfrm>
              <a:off x="3551756" y="2468739"/>
              <a:ext cx="2441809" cy="2930170"/>
            </a:xfrm>
            <a:custGeom>
              <a:avLst/>
              <a:gdLst>
                <a:gd name="connsiteX0" fmla="*/ 0 w 2441809"/>
                <a:gd name="connsiteY0" fmla="*/ 0 h 2930170"/>
                <a:gd name="connsiteX1" fmla="*/ 2441809 w 2441809"/>
                <a:gd name="connsiteY1" fmla="*/ 0 h 2930170"/>
                <a:gd name="connsiteX2" fmla="*/ 2441809 w 2441809"/>
                <a:gd name="connsiteY2" fmla="*/ 2930170 h 2930170"/>
                <a:gd name="connsiteX3" fmla="*/ 0 w 2441809"/>
                <a:gd name="connsiteY3" fmla="*/ 2930170 h 2930170"/>
                <a:gd name="connsiteX4" fmla="*/ 0 w 2441809"/>
                <a:gd name="connsiteY4" fmla="*/ 0 h 293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1809" h="2930170">
                  <a:moveTo>
                    <a:pt x="0" y="0"/>
                  </a:moveTo>
                  <a:lnTo>
                    <a:pt x="2441809" y="0"/>
                  </a:lnTo>
                  <a:lnTo>
                    <a:pt x="2441809" y="2930170"/>
                  </a:lnTo>
                  <a:lnTo>
                    <a:pt x="0" y="29301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196" tIns="1172068" rIns="241196" bIns="330200" numCol="1" spcCol="1270" anchor="t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600" kern="1200"/>
                <a:t>Machine Learning Process</a:t>
              </a:r>
              <a:endParaRPr lang="en-US" sz="1600" kern="1200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7166942-65AD-41AD-976D-DF24C3B0F993}"/>
                </a:ext>
              </a:extLst>
            </p:cNvPr>
            <p:cNvSpPr/>
            <p:nvPr/>
          </p:nvSpPr>
          <p:spPr>
            <a:xfrm>
              <a:off x="3551756" y="2468739"/>
              <a:ext cx="2441809" cy="1172068"/>
            </a:xfrm>
            <a:custGeom>
              <a:avLst/>
              <a:gdLst>
                <a:gd name="connsiteX0" fmla="*/ 0 w 2441809"/>
                <a:gd name="connsiteY0" fmla="*/ 0 h 1172068"/>
                <a:gd name="connsiteX1" fmla="*/ 2441809 w 2441809"/>
                <a:gd name="connsiteY1" fmla="*/ 0 h 1172068"/>
                <a:gd name="connsiteX2" fmla="*/ 2441809 w 2441809"/>
                <a:gd name="connsiteY2" fmla="*/ 1172068 h 1172068"/>
                <a:gd name="connsiteX3" fmla="*/ 0 w 2441809"/>
                <a:gd name="connsiteY3" fmla="*/ 1172068 h 1172068"/>
                <a:gd name="connsiteX4" fmla="*/ 0 w 2441809"/>
                <a:gd name="connsiteY4" fmla="*/ 0 h 117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1809" h="1172068">
                  <a:moveTo>
                    <a:pt x="0" y="0"/>
                  </a:moveTo>
                  <a:lnTo>
                    <a:pt x="2441809" y="0"/>
                  </a:lnTo>
                  <a:lnTo>
                    <a:pt x="2441809" y="1172068"/>
                  </a:lnTo>
                  <a:lnTo>
                    <a:pt x="0" y="117206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196" tIns="165100" rIns="241196" bIns="165100" numCol="1" spcCol="1270" anchor="ctr" anchorCtr="0">
              <a:noAutofit/>
            </a:bodyPr>
            <a:lstStyle/>
            <a:p>
              <a:pPr marL="0" lvl="0" indent="0" algn="l" defTabSz="2711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100" kern="1200"/>
                <a:t>02</a:t>
              </a:r>
            </a:p>
          </p:txBody>
        </p:sp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E36FAE2-EAC1-7D9C-CF0B-EBF6C64933BB}"/>
              </a:ext>
            </a:extLst>
          </p:cNvPr>
          <p:cNvSpPr/>
          <p:nvPr/>
        </p:nvSpPr>
        <p:spPr>
          <a:xfrm>
            <a:off x="3675528" y="224119"/>
            <a:ext cx="8238565" cy="6463008"/>
          </a:xfrm>
          <a:prstGeom prst="roundRect">
            <a:avLst>
              <a:gd name="adj" fmla="val 3219"/>
            </a:avLst>
          </a:prstGeom>
          <a:blipFill>
            <a:blip r:embed="rId3"/>
            <a:stretch>
              <a:fillRect/>
            </a:stretch>
          </a:blipFill>
          <a:ln>
            <a:solidFill>
              <a:srgbClr val="99570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8062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E65380-21C9-5216-F591-6262DA66FC84}"/>
              </a:ext>
            </a:extLst>
          </p:cNvPr>
          <p:cNvGrpSpPr/>
          <p:nvPr/>
        </p:nvGrpSpPr>
        <p:grpSpPr>
          <a:xfrm>
            <a:off x="914601" y="2468739"/>
            <a:ext cx="2441809" cy="2930170"/>
            <a:chOff x="6188909" y="2468739"/>
            <a:chExt cx="2441809" cy="293017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16F4C17-C18F-6BB3-C73C-9918EC5E85CD}"/>
                </a:ext>
              </a:extLst>
            </p:cNvPr>
            <p:cNvSpPr/>
            <p:nvPr/>
          </p:nvSpPr>
          <p:spPr>
            <a:xfrm>
              <a:off x="6188909" y="2468739"/>
              <a:ext cx="2441809" cy="2930170"/>
            </a:xfrm>
            <a:custGeom>
              <a:avLst/>
              <a:gdLst>
                <a:gd name="connsiteX0" fmla="*/ 0 w 2441809"/>
                <a:gd name="connsiteY0" fmla="*/ 0 h 2930170"/>
                <a:gd name="connsiteX1" fmla="*/ 2441809 w 2441809"/>
                <a:gd name="connsiteY1" fmla="*/ 0 h 2930170"/>
                <a:gd name="connsiteX2" fmla="*/ 2441809 w 2441809"/>
                <a:gd name="connsiteY2" fmla="*/ 2930170 h 2930170"/>
                <a:gd name="connsiteX3" fmla="*/ 0 w 2441809"/>
                <a:gd name="connsiteY3" fmla="*/ 2930170 h 2930170"/>
                <a:gd name="connsiteX4" fmla="*/ 0 w 2441809"/>
                <a:gd name="connsiteY4" fmla="*/ 0 h 2930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1809" h="2930170">
                  <a:moveTo>
                    <a:pt x="0" y="0"/>
                  </a:moveTo>
                  <a:lnTo>
                    <a:pt x="2441809" y="0"/>
                  </a:lnTo>
                  <a:lnTo>
                    <a:pt x="2441809" y="2930170"/>
                  </a:lnTo>
                  <a:lnTo>
                    <a:pt x="0" y="29301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196" tIns="1172068" rIns="241196" bIns="330200" numCol="1" spcCol="1270" anchor="t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600" kern="1200" dirty="0"/>
                <a:t>Results &amp; Discussion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C2EDE8F-5EE4-8B70-704A-C67E5AD09A29}"/>
                </a:ext>
              </a:extLst>
            </p:cNvPr>
            <p:cNvSpPr/>
            <p:nvPr/>
          </p:nvSpPr>
          <p:spPr>
            <a:xfrm>
              <a:off x="6188909" y="2468739"/>
              <a:ext cx="2441809" cy="1172068"/>
            </a:xfrm>
            <a:custGeom>
              <a:avLst/>
              <a:gdLst>
                <a:gd name="connsiteX0" fmla="*/ 0 w 2441809"/>
                <a:gd name="connsiteY0" fmla="*/ 0 h 1172068"/>
                <a:gd name="connsiteX1" fmla="*/ 2441809 w 2441809"/>
                <a:gd name="connsiteY1" fmla="*/ 0 h 1172068"/>
                <a:gd name="connsiteX2" fmla="*/ 2441809 w 2441809"/>
                <a:gd name="connsiteY2" fmla="*/ 1172068 h 1172068"/>
                <a:gd name="connsiteX3" fmla="*/ 0 w 2441809"/>
                <a:gd name="connsiteY3" fmla="*/ 1172068 h 1172068"/>
                <a:gd name="connsiteX4" fmla="*/ 0 w 2441809"/>
                <a:gd name="connsiteY4" fmla="*/ 0 h 117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1809" h="1172068">
                  <a:moveTo>
                    <a:pt x="0" y="0"/>
                  </a:moveTo>
                  <a:lnTo>
                    <a:pt x="2441809" y="0"/>
                  </a:lnTo>
                  <a:lnTo>
                    <a:pt x="2441809" y="1172068"/>
                  </a:lnTo>
                  <a:lnTo>
                    <a:pt x="0" y="117206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1196" tIns="165100" rIns="241196" bIns="165100" numCol="1" spcCol="1270" anchor="ctr" anchorCtr="0">
              <a:noAutofit/>
            </a:bodyPr>
            <a:lstStyle/>
            <a:p>
              <a:pPr marL="0" lvl="0" indent="0" algn="l" defTabSz="2711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6100" kern="1200"/>
                <a:t>03</a:t>
              </a:r>
            </a:p>
          </p:txBody>
        </p:sp>
      </p:grp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5CDA58F-CC93-3FCF-F292-FF260F99BC77}"/>
              </a:ext>
            </a:extLst>
          </p:cNvPr>
          <p:cNvSpPr/>
          <p:nvPr/>
        </p:nvSpPr>
        <p:spPr>
          <a:xfrm>
            <a:off x="3675528" y="450669"/>
            <a:ext cx="8238565" cy="5963194"/>
          </a:xfrm>
          <a:prstGeom prst="roundRect">
            <a:avLst>
              <a:gd name="adj" fmla="val 3219"/>
            </a:avLst>
          </a:prstGeom>
          <a:blipFill>
            <a:blip r:embed="rId3"/>
            <a:stretch>
              <a:fillRect/>
            </a:stretch>
          </a:blipFill>
          <a:ln>
            <a:solidFill>
              <a:srgbClr val="C17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1D01AED-B203-D4C4-4691-CA5CE66E65A6}"/>
              </a:ext>
            </a:extLst>
          </p:cNvPr>
          <p:cNvSpPr/>
          <p:nvPr/>
        </p:nvSpPr>
        <p:spPr>
          <a:xfrm>
            <a:off x="7794811" y="1489166"/>
            <a:ext cx="389070" cy="365760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Callout: Bent Line 24">
            <a:extLst>
              <a:ext uri="{FF2B5EF4-FFF2-40B4-BE49-F238E27FC236}">
                <a16:creationId xmlns:a16="http://schemas.microsoft.com/office/drawing/2014/main" id="{F440A0A5-E3B5-30D9-1128-7A46B7B3FE1F}"/>
              </a:ext>
            </a:extLst>
          </p:cNvPr>
          <p:cNvSpPr/>
          <p:nvPr/>
        </p:nvSpPr>
        <p:spPr>
          <a:xfrm>
            <a:off x="8427220" y="1218111"/>
            <a:ext cx="1676899" cy="571499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4785"/>
              <a:gd name="adj6" fmla="val -2152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sz="1000" dirty="0"/>
              <a:t>Feature: </a:t>
            </a:r>
            <a:r>
              <a:rPr lang="en-AU" sz="1000" b="1" dirty="0">
                <a:solidFill>
                  <a:schemeClr val="bg1"/>
                </a:solidFill>
              </a:rPr>
              <a:t>Monthly income</a:t>
            </a:r>
          </a:p>
          <a:p>
            <a:r>
              <a:rPr lang="en-AU" sz="1000" dirty="0"/>
              <a:t>Feature Importance – Random Forest: </a:t>
            </a:r>
            <a:r>
              <a:rPr lang="en-AU" sz="1000" b="1" dirty="0">
                <a:solidFill>
                  <a:schemeClr val="bg1"/>
                </a:solidFill>
              </a:rPr>
              <a:t>0.08669</a:t>
            </a:r>
          </a:p>
        </p:txBody>
      </p:sp>
    </p:spTree>
    <p:extLst>
      <p:ext uri="{BB962C8B-B14F-4D97-AF65-F5344CB8AC3E}">
        <p14:creationId xmlns:p14="http://schemas.microsoft.com/office/powerpoint/2010/main" val="652847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58897DF0-0914-9942-7835-1F13DF83A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146" y="3491655"/>
            <a:ext cx="6178163" cy="3303689"/>
          </a:xfrm>
          <a:prstGeom prst="rect">
            <a:avLst/>
          </a:prstGeom>
        </p:spPr>
      </p:pic>
      <p:pic>
        <p:nvPicPr>
          <p:cNvPr id="7" name="Picture 6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B76BC579-0602-DBCD-D6FD-0EC7F4AB2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147" y="62656"/>
            <a:ext cx="6178164" cy="3366346"/>
          </a:xfrm>
          <a:prstGeom prst="rect">
            <a:avLst/>
          </a:prstGeom>
        </p:spPr>
      </p:pic>
      <p:pic>
        <p:nvPicPr>
          <p:cNvPr id="9" name="Picture 8" descr="A graph of numbers and a bar&#10;&#10;Description automatically generated">
            <a:extLst>
              <a:ext uri="{FF2B5EF4-FFF2-40B4-BE49-F238E27FC236}">
                <a16:creationId xmlns:a16="http://schemas.microsoft.com/office/drawing/2014/main" id="{92433CD3-685E-3CBF-FD89-8460D82BF3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354" y="62654"/>
            <a:ext cx="2089353" cy="3366346"/>
          </a:xfrm>
          <a:prstGeom prst="rect">
            <a:avLst/>
          </a:prstGeom>
          <a:ln>
            <a:noFill/>
          </a:ln>
        </p:spPr>
      </p:pic>
      <p:pic>
        <p:nvPicPr>
          <p:cNvPr id="11" name="Picture 10" descr="A graph of a number of bars&#10;&#10;Description automatically generated with medium confidence">
            <a:extLst>
              <a:ext uri="{FF2B5EF4-FFF2-40B4-BE49-F238E27FC236}">
                <a16:creationId xmlns:a16="http://schemas.microsoft.com/office/drawing/2014/main" id="{790E5570-5356-EC4C-0111-24D1414465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9" y="3491655"/>
            <a:ext cx="5848018" cy="3303689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DAD57CF-8058-E286-1304-9FE7319ABCDA}"/>
              </a:ext>
            </a:extLst>
          </p:cNvPr>
          <p:cNvSpPr/>
          <p:nvPr/>
        </p:nvSpPr>
        <p:spPr>
          <a:xfrm>
            <a:off x="55689" y="62654"/>
            <a:ext cx="3704225" cy="3366346"/>
          </a:xfrm>
          <a:prstGeom prst="roundRect">
            <a:avLst>
              <a:gd name="adj" fmla="val 3025"/>
            </a:avLst>
          </a:prstGeom>
          <a:solidFill>
            <a:srgbClr val="C17529"/>
          </a:solidFill>
          <a:ln>
            <a:solidFill>
              <a:srgbClr val="C17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dirty="0"/>
              <a:t>Comparing the effect of some features to employee’s attrition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780C7E3-01C1-7415-349F-E4F0C7F570EA}"/>
              </a:ext>
            </a:extLst>
          </p:cNvPr>
          <p:cNvSpPr/>
          <p:nvPr/>
        </p:nvSpPr>
        <p:spPr>
          <a:xfrm rot="16200000">
            <a:off x="4059282" y="1609998"/>
            <a:ext cx="3265715" cy="267788"/>
          </a:xfrm>
          <a:prstGeom prst="roundRect">
            <a:avLst>
              <a:gd name="adj" fmla="val 3025"/>
            </a:avLst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b="1" dirty="0">
                <a:solidFill>
                  <a:srgbClr val="C1752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Gender vs Attrition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117D121-0313-C35E-514D-44BEF899E2B8}"/>
              </a:ext>
            </a:extLst>
          </p:cNvPr>
          <p:cNvSpPr/>
          <p:nvPr/>
        </p:nvSpPr>
        <p:spPr>
          <a:xfrm rot="16200000">
            <a:off x="10318569" y="1609998"/>
            <a:ext cx="3265715" cy="267788"/>
          </a:xfrm>
          <a:prstGeom prst="roundRect">
            <a:avLst>
              <a:gd name="adj" fmla="val 3025"/>
            </a:avLst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b="1" dirty="0">
                <a:solidFill>
                  <a:srgbClr val="C1752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Tenure vs Attrition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34116D4-AC0C-1787-87E6-C1C01231DE4D}"/>
              </a:ext>
            </a:extLst>
          </p:cNvPr>
          <p:cNvSpPr/>
          <p:nvPr/>
        </p:nvSpPr>
        <p:spPr>
          <a:xfrm rot="16200000">
            <a:off x="10354491" y="5016137"/>
            <a:ext cx="3193869" cy="267788"/>
          </a:xfrm>
          <a:prstGeom prst="roundRect">
            <a:avLst>
              <a:gd name="adj" fmla="val 3025"/>
            </a:avLst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b="1" dirty="0">
                <a:solidFill>
                  <a:srgbClr val="C1752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Promotion vs Attrition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4097612-C9C6-6F80-9A4E-259E4B434107}"/>
              </a:ext>
            </a:extLst>
          </p:cNvPr>
          <p:cNvSpPr/>
          <p:nvPr/>
        </p:nvSpPr>
        <p:spPr>
          <a:xfrm rot="16200000">
            <a:off x="4095205" y="5009604"/>
            <a:ext cx="3193869" cy="267788"/>
          </a:xfrm>
          <a:prstGeom prst="roundRect">
            <a:avLst>
              <a:gd name="adj" fmla="val 3025"/>
            </a:avLst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b="1" dirty="0">
                <a:solidFill>
                  <a:srgbClr val="C1752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 vs Attrition</a:t>
            </a:r>
          </a:p>
        </p:txBody>
      </p:sp>
    </p:spTree>
    <p:extLst>
      <p:ext uri="{BB962C8B-B14F-4D97-AF65-F5344CB8AC3E}">
        <p14:creationId xmlns:p14="http://schemas.microsoft.com/office/powerpoint/2010/main" val="10974588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{818F79E2-39B6-4449-9FBE-87732FC19A2C}tf12214701_win32</Template>
  <TotalTime>1790</TotalTime>
  <Words>393</Words>
  <Application>Microsoft Office PowerPoint</Application>
  <PresentationFormat>Widescreen</PresentationFormat>
  <Paragraphs>77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Goudy Old Style</vt:lpstr>
      <vt:lpstr>Wingdings 2</vt:lpstr>
      <vt:lpstr>zeitung</vt:lpstr>
      <vt:lpstr>SlateVTI</vt:lpstr>
      <vt:lpstr>Predicting Employee Attrition Using  Machine Learning</vt:lpstr>
      <vt:lpstr>Predicting Employee Attrition Using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Employee Attrition Using ML</dc:title>
  <dc:creator>pransiyacolumbino@gmail.com</dc:creator>
  <cp:lastModifiedBy>pransiyacolumbino@gmail.com</cp:lastModifiedBy>
  <cp:revision>2</cp:revision>
  <dcterms:created xsi:type="dcterms:W3CDTF">2023-08-07T08:42:36Z</dcterms:created>
  <dcterms:modified xsi:type="dcterms:W3CDTF">2023-08-08T14:33:23Z</dcterms:modified>
</cp:coreProperties>
</file>

<file path=docProps/thumbnail.jpeg>
</file>